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C32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6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2E80-0D4D-40F9-B7C5-A04C8C4BDA5D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C363-074A-4E37-9F0F-076DD00519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11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2E80-0D4D-40F9-B7C5-A04C8C4BDA5D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C363-074A-4E37-9F0F-076DD00519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30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2E80-0D4D-40F9-B7C5-A04C8C4BDA5D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C363-074A-4E37-9F0F-076DD00519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43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2E80-0D4D-40F9-B7C5-A04C8C4BDA5D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C363-074A-4E37-9F0F-076DD00519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84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2E80-0D4D-40F9-B7C5-A04C8C4BDA5D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C363-074A-4E37-9F0F-076DD00519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74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2E80-0D4D-40F9-B7C5-A04C8C4BDA5D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C363-074A-4E37-9F0F-076DD00519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03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2E80-0D4D-40F9-B7C5-A04C8C4BDA5D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C363-074A-4E37-9F0F-076DD00519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27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2E80-0D4D-40F9-B7C5-A04C8C4BDA5D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C363-074A-4E37-9F0F-076DD00519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16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2E80-0D4D-40F9-B7C5-A04C8C4BDA5D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C363-074A-4E37-9F0F-076DD00519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83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2E80-0D4D-40F9-B7C5-A04C8C4BDA5D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C363-074A-4E37-9F0F-076DD00519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83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2E80-0D4D-40F9-B7C5-A04C8C4BDA5D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C363-074A-4E37-9F0F-076DD00519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6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B2E80-0D4D-40F9-B7C5-A04C8C4BDA5D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FC363-074A-4E37-9F0F-076DD00519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149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Fleur PNG Transparent Images, Images, Photos | PNG Arts">
            <a:extLst>
              <a:ext uri="{FF2B5EF4-FFF2-40B4-BE49-F238E27FC236}">
                <a16:creationId xmlns:a16="http://schemas.microsoft.com/office/drawing/2014/main" id="{B66EEA2F-0B62-463C-BB50-A8B736F9B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512" y="-666527"/>
            <a:ext cx="2133992" cy="200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Une image contenant plante, fleur&#10;&#10;Description générée automatiquement">
            <a:extLst>
              <a:ext uri="{FF2B5EF4-FFF2-40B4-BE49-F238E27FC236}">
                <a16:creationId xmlns:a16="http://schemas.microsoft.com/office/drawing/2014/main" id="{C05698CE-E890-FCA7-8189-1FB13F4BB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98503" y="-292109"/>
            <a:ext cx="1873781" cy="163055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9EED755-4B4F-C5C6-C4DD-8D5713FF95DB}"/>
              </a:ext>
            </a:extLst>
          </p:cNvPr>
          <p:cNvSpPr/>
          <p:nvPr/>
        </p:nvSpPr>
        <p:spPr>
          <a:xfrm>
            <a:off x="9781837" y="5013480"/>
            <a:ext cx="2358419" cy="1488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/>
            <a:endParaRPr lang="fr-FR" sz="1500" dirty="0">
              <a:latin typeface="Bahnschrift Condensed" panose="020B0502040204020203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D0910A4-3275-85E1-338B-644D8859707C}"/>
              </a:ext>
            </a:extLst>
          </p:cNvPr>
          <p:cNvSpPr txBox="1"/>
          <p:nvPr/>
        </p:nvSpPr>
        <p:spPr>
          <a:xfrm>
            <a:off x="3750516" y="-17108"/>
            <a:ext cx="4673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n>
                  <a:solidFill>
                    <a:schemeClr val="bg1"/>
                  </a:solidFill>
                </a:ln>
                <a:latin typeface="Cooper Black" panose="0208090404030B020404" pitchFamily="18" charset="0"/>
              </a:rPr>
              <a:t>Menu de la semaine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08966E-A929-CA7E-C2D5-C910A27BC033}"/>
              </a:ext>
            </a:extLst>
          </p:cNvPr>
          <p:cNvSpPr/>
          <p:nvPr/>
        </p:nvSpPr>
        <p:spPr>
          <a:xfrm>
            <a:off x="44318" y="1321724"/>
            <a:ext cx="2358419" cy="3226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/>
            <a:r>
              <a:rPr lang="fr-FR" sz="1300" dirty="0">
                <a:solidFill>
                  <a:schemeClr val="accent3">
                    <a:lumMod val="75000"/>
                  </a:schemeClr>
                </a:solidFill>
                <a:effectLst/>
                <a:latin typeface="Eras Demi ITC" panose="020B0805030504020804" pitchFamily="34" charset="0"/>
                <a:ea typeface="Times New Roman" panose="02020603050405020304" pitchFamily="18" charset="0"/>
              </a:rPr>
              <a:t>Samoussa au bœuf/Samoussa aux légumes</a:t>
            </a:r>
          </a:p>
          <a:p>
            <a:pPr algn="ctr"/>
            <a:r>
              <a:rPr lang="fr-FR" sz="1300" dirty="0">
                <a:solidFill>
                  <a:schemeClr val="accent3">
                    <a:lumMod val="75000"/>
                  </a:schemeClr>
                </a:solidFill>
                <a:latin typeface="Eras Demi ITC" panose="020B0805030504020804" pitchFamily="34" charset="0"/>
                <a:ea typeface="Times New Roman" panose="02020603050405020304" pitchFamily="18" charset="0"/>
              </a:rPr>
              <a:t>Boulettes de bœuf sauce tomate</a:t>
            </a:r>
            <a:endParaRPr lang="fr-FR" sz="1300" dirty="0">
              <a:solidFill>
                <a:schemeClr val="accent3">
                  <a:lumMod val="75000"/>
                </a:schemeClr>
              </a:solidFill>
              <a:effectLst/>
              <a:latin typeface="Eras Demi ITC" panose="020B08050305040208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1300" dirty="0">
                <a:solidFill>
                  <a:schemeClr val="bg1"/>
                </a:solidFill>
                <a:latin typeface="Eras Demi ITC" panose="020B0805030504020804" pitchFamily="34" charset="0"/>
                <a:ea typeface="Times New Roman" panose="02020603050405020304" pitchFamily="18" charset="0"/>
              </a:rPr>
              <a:t>Filet de poisson mozzarella</a:t>
            </a:r>
            <a:endParaRPr lang="fr-FR" sz="1300" dirty="0">
              <a:solidFill>
                <a:schemeClr val="bg1"/>
              </a:solidFill>
              <a:effectLst/>
              <a:latin typeface="Eras Demi ITC" panose="020B08050305040208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1300" dirty="0">
                <a:solidFill>
                  <a:schemeClr val="bg1"/>
                </a:solidFill>
                <a:effectLst/>
                <a:latin typeface="Eras Demi ITC" panose="020B0805030504020804" pitchFamily="34" charset="0"/>
                <a:ea typeface="Times New Roman" panose="02020603050405020304" pitchFamily="18" charset="0"/>
              </a:rPr>
              <a:t>      </a:t>
            </a:r>
            <a:r>
              <a:rPr lang="fr-FR" sz="1300" dirty="0">
                <a:solidFill>
                  <a:schemeClr val="bg1"/>
                </a:solidFill>
                <a:latin typeface="Eras Demi ITC" panose="020B0805030504020804" pitchFamily="34" charset="0"/>
                <a:ea typeface="Times New Roman" panose="02020603050405020304" pitchFamily="18" charset="0"/>
              </a:rPr>
              <a:t>steak de boulgour</a:t>
            </a:r>
            <a:endParaRPr lang="fr-FR" sz="1300" dirty="0">
              <a:solidFill>
                <a:schemeClr val="bg1"/>
              </a:solidFill>
              <a:effectLst/>
              <a:latin typeface="Eras Demi ITC" panose="020B08050305040208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1300" dirty="0">
                <a:solidFill>
                  <a:schemeClr val="accent3">
                    <a:lumMod val="75000"/>
                  </a:schemeClr>
                </a:solidFill>
                <a:latin typeface="Eras Demi ITC" panose="020B0805030504020804" pitchFamily="34" charset="0"/>
                <a:ea typeface="Times New Roman" panose="02020603050405020304" pitchFamily="18" charset="0"/>
              </a:rPr>
              <a:t>Semoule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  <a:effectLst/>
                <a:latin typeface="Eras Demi ITC" panose="020B0805030504020804" pitchFamily="34" charset="0"/>
                <a:ea typeface="Times New Roman" panose="02020603050405020304" pitchFamily="18" charset="0"/>
              </a:rPr>
              <a:t>/Légumes couscous</a:t>
            </a:r>
          </a:p>
          <a:p>
            <a:pPr algn="ctr"/>
            <a:r>
              <a:rPr lang="fr-FR" sz="1300" dirty="0">
                <a:solidFill>
                  <a:schemeClr val="bg1"/>
                </a:solidFill>
                <a:effectLst/>
                <a:latin typeface="Eras Demi ITC" panose="020B0805030504020804" pitchFamily="34" charset="0"/>
                <a:ea typeface="Times New Roman" panose="02020603050405020304" pitchFamily="18" charset="0"/>
              </a:rPr>
              <a:t>Salade verte</a:t>
            </a:r>
          </a:p>
          <a:p>
            <a:pPr algn="ctr"/>
            <a:r>
              <a:rPr lang="fr-FR" sz="1300" dirty="0">
                <a:solidFill>
                  <a:schemeClr val="accent3">
                    <a:lumMod val="75000"/>
                  </a:schemeClr>
                </a:solidFill>
                <a:effectLst/>
                <a:latin typeface="Eras Demi ITC" panose="020B0805030504020804" pitchFamily="34" charset="0"/>
                <a:ea typeface="Times New Roman" panose="02020603050405020304" pitchFamily="18" charset="0"/>
              </a:rPr>
              <a:t>Laitage</a:t>
            </a:r>
            <a:r>
              <a:rPr lang="fr-FR" sz="1300" dirty="0">
                <a:solidFill>
                  <a:schemeClr val="bg1"/>
                </a:solidFill>
                <a:effectLst/>
                <a:latin typeface="Eras Demi ITC" panose="020B0805030504020804" pitchFamily="34" charset="0"/>
                <a:ea typeface="Times New Roman" panose="02020603050405020304" pitchFamily="18" charset="0"/>
              </a:rPr>
              <a:t> ou camembert</a:t>
            </a:r>
          </a:p>
          <a:p>
            <a:pPr algn="ctr"/>
            <a:r>
              <a:rPr lang="fr-FR" sz="1300" dirty="0">
                <a:solidFill>
                  <a:schemeClr val="accent3">
                    <a:lumMod val="75000"/>
                  </a:schemeClr>
                </a:solidFill>
                <a:effectLst/>
                <a:latin typeface="Eras Demi ITC" panose="020B0805030504020804" pitchFamily="34" charset="0"/>
                <a:ea typeface="Times New Roman" panose="02020603050405020304" pitchFamily="18" charset="0"/>
              </a:rPr>
              <a:t>Compote</a:t>
            </a:r>
            <a:r>
              <a:rPr lang="fr-FR" sz="1300" dirty="0">
                <a:solidFill>
                  <a:schemeClr val="bg1"/>
                </a:solidFill>
                <a:effectLst/>
                <a:latin typeface="Eras Demi ITC" panose="020B0805030504020804" pitchFamily="34" charset="0"/>
                <a:ea typeface="Times New Roman" panose="02020603050405020304" pitchFamily="18" charset="0"/>
              </a:rPr>
              <a:t>/</a:t>
            </a:r>
            <a:r>
              <a:rPr lang="fr-FR" sz="1300" dirty="0">
                <a:solidFill>
                  <a:schemeClr val="bg1"/>
                </a:solidFill>
                <a:latin typeface="Eras Demi ITC" panose="020B0805030504020804" pitchFamily="34" charset="0"/>
                <a:ea typeface="Times New Roman" panose="02020603050405020304" pitchFamily="18" charset="0"/>
              </a:rPr>
              <a:t>Riz au lait bio</a:t>
            </a:r>
            <a:r>
              <a:rPr lang="fr-FR" sz="1300" dirty="0">
                <a:solidFill>
                  <a:schemeClr val="bg1"/>
                </a:solidFill>
                <a:effectLst/>
                <a:latin typeface="Eras Demi ITC" panose="020B0805030504020804" pitchFamily="34" charset="0"/>
                <a:ea typeface="Times New Roman" panose="02020603050405020304" pitchFamily="18" charset="0"/>
              </a:rPr>
              <a:t>/fromage blanc bio/crème café</a:t>
            </a:r>
          </a:p>
          <a:p>
            <a:pPr algn="ctr"/>
            <a:r>
              <a:rPr lang="fr-FR" sz="1300" dirty="0">
                <a:solidFill>
                  <a:schemeClr val="accent3">
                    <a:lumMod val="75000"/>
                  </a:schemeClr>
                </a:solidFill>
                <a:effectLst/>
                <a:latin typeface="Eras Demi ITC" panose="020B0805030504020804" pitchFamily="34" charset="0"/>
                <a:ea typeface="Times New Roman" panose="02020603050405020304" pitchFamily="18" charset="0"/>
              </a:rPr>
              <a:t>Fruit de saison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BCFCF2-7A0A-4658-A06C-49903C1B29E8}"/>
              </a:ext>
            </a:extLst>
          </p:cNvPr>
          <p:cNvSpPr/>
          <p:nvPr/>
        </p:nvSpPr>
        <p:spPr>
          <a:xfrm>
            <a:off x="2472225" y="1321724"/>
            <a:ext cx="2358418" cy="3226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/>
            <a:endParaRPr lang="fr-FR" sz="1400" dirty="0">
              <a:latin typeface="Eras Demi ITC" panose="020B0805030504020804" pitchFamily="34" charset="0"/>
            </a:endParaRPr>
          </a:p>
          <a:p>
            <a:pPr algn="ctr"/>
            <a:r>
              <a:rPr lang="fr-FR" sz="1400" dirty="0">
                <a:latin typeface="Eras Demi ITC" panose="020B0805030504020804" pitchFamily="34" charset="0"/>
              </a:rPr>
              <a:t>Céleri rémoulade/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Eras Demi ITC" panose="020B0805030504020804" pitchFamily="34" charset="0"/>
              </a:rPr>
              <a:t>Salade Marco Polo</a:t>
            </a:r>
            <a:r>
              <a:rPr lang="fr-FR" sz="1400" dirty="0">
                <a:latin typeface="Eras Demi ITC" panose="020B0805030504020804" pitchFamily="34" charset="0"/>
              </a:rPr>
              <a:t>/Betteraves mimosa</a:t>
            </a:r>
          </a:p>
          <a:p>
            <a:pPr algn="ctr"/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Eras Demi ITC" panose="020B0805030504020804" pitchFamily="34" charset="0"/>
              </a:rPr>
              <a:t>Filet de poulet mariné</a:t>
            </a:r>
          </a:p>
          <a:p>
            <a:pPr algn="ctr"/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Eras Demi ITC" panose="020B0805030504020804" pitchFamily="34" charset="0"/>
              </a:rPr>
              <a:t>Petit salé</a:t>
            </a:r>
          </a:p>
          <a:p>
            <a:pPr algn="ctr"/>
            <a:r>
              <a:rPr lang="fr-FR" sz="1400" dirty="0">
                <a:latin typeface="Eras Demi ITC" panose="020B0805030504020804" pitchFamily="34" charset="0"/>
              </a:rPr>
              <a:t>Dos de merlu sauce citron</a:t>
            </a:r>
          </a:p>
          <a:p>
            <a:pPr algn="ctr"/>
            <a:r>
              <a:rPr lang="fr-FR" sz="1400" dirty="0">
                <a:latin typeface="Eras Demi ITC" panose="020B0805030504020804" pitchFamily="34" charset="0"/>
              </a:rPr>
              <a:t>Marguerite de légumes secs</a:t>
            </a:r>
          </a:p>
          <a:p>
            <a:pPr algn="ctr"/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Eras Demi ITC" panose="020B0805030504020804" pitchFamily="34" charset="0"/>
              </a:rPr>
              <a:t>blé/julienne de légumes</a:t>
            </a:r>
          </a:p>
          <a:p>
            <a:pPr algn="ctr"/>
            <a:r>
              <a:rPr lang="fr-FR" sz="1400" dirty="0">
                <a:latin typeface="Eras Demi ITC" panose="020B0805030504020804" pitchFamily="34" charset="0"/>
              </a:rPr>
              <a:t>Salade verte </a:t>
            </a:r>
          </a:p>
          <a:p>
            <a:pPr algn="ctr"/>
            <a:r>
              <a:rPr lang="fr-FR" sz="1400" dirty="0">
                <a:latin typeface="Eras Demi ITC" panose="020B0805030504020804" pitchFamily="34" charset="0"/>
              </a:rPr>
              <a:t>Laitage ou 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Eras Demi ITC" panose="020B0805030504020804" pitchFamily="34" charset="0"/>
              </a:rPr>
              <a:t>brie</a:t>
            </a:r>
          </a:p>
          <a:p>
            <a:pPr algn="ctr"/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Eras Demi ITC" panose="020B0805030504020804" pitchFamily="34" charset="0"/>
              </a:rPr>
              <a:t>Éclair vanille</a:t>
            </a:r>
            <a:endParaRPr lang="fr-FR" sz="1400" dirty="0">
              <a:latin typeface="Eras Demi ITC" panose="020B0805030504020804" pitchFamily="34" charset="0"/>
            </a:endParaRPr>
          </a:p>
          <a:p>
            <a:pPr algn="ctr"/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Eras Demi ITC" panose="020B0805030504020804" pitchFamily="34" charset="0"/>
              </a:rPr>
              <a:t>Fruit de saison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64D20B-D5F1-4EBE-7FCD-390E297F59E8}"/>
              </a:ext>
            </a:extLst>
          </p:cNvPr>
          <p:cNvSpPr/>
          <p:nvPr/>
        </p:nvSpPr>
        <p:spPr>
          <a:xfrm>
            <a:off x="4911540" y="1321724"/>
            <a:ext cx="2358418" cy="3226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/>
            <a:endParaRPr lang="fr-FR" sz="1700" dirty="0">
              <a:latin typeface="Eras Demi ITC" panose="020B0805030504020804" pitchFamily="34" charset="0"/>
            </a:endParaRPr>
          </a:p>
          <a:p>
            <a:pPr algn="ctr"/>
            <a:endParaRPr lang="fr-FR" sz="1700" dirty="0">
              <a:latin typeface="Eras Demi ITC" panose="020B0805030504020804" pitchFamily="34" charset="0"/>
            </a:endParaRPr>
          </a:p>
          <a:p>
            <a:pPr algn="ctr"/>
            <a:r>
              <a:rPr lang="fr-FR" sz="1700" dirty="0">
                <a:latin typeface="Eras Demi ITC" panose="020B0805030504020804" pitchFamily="34" charset="0"/>
              </a:rPr>
              <a:t>Pâté de foie/salade coleslaw/pomme de terre strasbourgeoise</a:t>
            </a:r>
          </a:p>
          <a:p>
            <a:pPr algn="ctr"/>
            <a:r>
              <a:rPr lang="fr-FR" sz="1700" dirty="0">
                <a:solidFill>
                  <a:schemeClr val="accent3">
                    <a:lumMod val="75000"/>
                  </a:schemeClr>
                </a:solidFill>
                <a:latin typeface="Eras Demi ITC" panose="020B0805030504020804" pitchFamily="34" charset="0"/>
              </a:rPr>
              <a:t>Lasagnes bolognaise</a:t>
            </a:r>
          </a:p>
          <a:p>
            <a:pPr algn="ctr"/>
            <a:r>
              <a:rPr lang="fr-FR" sz="1700" dirty="0">
                <a:latin typeface="Eras Demi ITC" panose="020B0805030504020804" pitchFamily="34" charset="0"/>
              </a:rPr>
              <a:t>Brandade de morue</a:t>
            </a:r>
          </a:p>
          <a:p>
            <a:pPr algn="ctr"/>
            <a:r>
              <a:rPr lang="fr-FR" sz="1700" dirty="0">
                <a:latin typeface="Eras Demi ITC" panose="020B0805030504020804" pitchFamily="34" charset="0"/>
              </a:rPr>
              <a:t>Galette de lentilles           </a:t>
            </a:r>
          </a:p>
          <a:p>
            <a:pPr algn="ctr"/>
            <a:r>
              <a:rPr lang="fr-FR" sz="1700" dirty="0">
                <a:latin typeface="Eras Demi ITC" panose="020B0805030504020804" pitchFamily="34" charset="0"/>
              </a:rPr>
              <a:t>Salade verte</a:t>
            </a:r>
          </a:p>
          <a:p>
            <a:pPr algn="ctr"/>
            <a:r>
              <a:rPr lang="fr-FR" sz="1700" dirty="0">
                <a:latin typeface="Eras Demi ITC" panose="020B0805030504020804" pitchFamily="34" charset="0"/>
              </a:rPr>
              <a:t>Laitage ou Chèvre</a:t>
            </a:r>
          </a:p>
          <a:p>
            <a:pPr algn="ctr"/>
            <a:r>
              <a:rPr lang="fr-FR" sz="1700" dirty="0">
                <a:solidFill>
                  <a:schemeClr val="accent3">
                    <a:lumMod val="75000"/>
                  </a:schemeClr>
                </a:solidFill>
                <a:latin typeface="Eras Demi ITC" panose="020B0805030504020804" pitchFamily="34" charset="0"/>
              </a:rPr>
              <a:t>Crème caramel/crème café</a:t>
            </a:r>
          </a:p>
          <a:p>
            <a:pPr algn="ctr"/>
            <a:r>
              <a:rPr lang="fr-FR" sz="1700" dirty="0">
                <a:solidFill>
                  <a:schemeClr val="accent3">
                    <a:lumMod val="75000"/>
                  </a:schemeClr>
                </a:solidFill>
                <a:latin typeface="Eras Demi ITC" panose="020B0805030504020804" pitchFamily="34" charset="0"/>
              </a:rPr>
              <a:t>Fruit de saison</a:t>
            </a:r>
          </a:p>
          <a:p>
            <a:pPr algn="ctr"/>
            <a:endParaRPr lang="fr-FR" sz="1700" dirty="0">
              <a:latin typeface="Eras Demi ITC" panose="020B08050305040208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8A4684-ECB2-2941-1B9A-75A64896EC95}"/>
              </a:ext>
            </a:extLst>
          </p:cNvPr>
          <p:cNvSpPr/>
          <p:nvPr/>
        </p:nvSpPr>
        <p:spPr>
          <a:xfrm>
            <a:off x="7345669" y="1321724"/>
            <a:ext cx="2358419" cy="3226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/>
            <a:endParaRPr lang="fr-FR" sz="1500" dirty="0">
              <a:latin typeface="Eras Demi ITC" panose="020B0805030504020804" pitchFamily="34" charset="0"/>
            </a:endParaRPr>
          </a:p>
          <a:p>
            <a:pPr algn="ctr"/>
            <a:endParaRPr lang="fr-FR" sz="1500" dirty="0">
              <a:solidFill>
                <a:schemeClr val="accent3">
                  <a:lumMod val="75000"/>
                </a:schemeClr>
              </a:solidFill>
              <a:latin typeface="Eras Demi ITC" panose="020B0805030504020804" pitchFamily="34" charset="0"/>
            </a:endParaRPr>
          </a:p>
          <a:p>
            <a:pPr algn="ctr"/>
            <a:r>
              <a:rPr lang="fr-FR" sz="1500" dirty="0">
                <a:solidFill>
                  <a:schemeClr val="accent3">
                    <a:lumMod val="75000"/>
                  </a:schemeClr>
                </a:solidFill>
                <a:latin typeface="Eras Demi ITC" panose="020B0805030504020804" pitchFamily="34" charset="0"/>
              </a:rPr>
              <a:t>Pâte mexicaine</a:t>
            </a:r>
            <a:r>
              <a:rPr lang="fr-FR" sz="1500" dirty="0">
                <a:latin typeface="Eras Demi ITC" panose="020B0805030504020804" pitchFamily="34" charset="0"/>
              </a:rPr>
              <a:t>/carotte râpée/avocat savoyard</a:t>
            </a:r>
          </a:p>
          <a:p>
            <a:pPr algn="ctr"/>
            <a:r>
              <a:rPr lang="fr-FR" sz="1500" dirty="0">
                <a:solidFill>
                  <a:schemeClr val="accent3">
                    <a:lumMod val="75000"/>
                  </a:schemeClr>
                </a:solidFill>
                <a:latin typeface="Eras Demi ITC" panose="020B0805030504020804" pitchFamily="34" charset="0"/>
              </a:rPr>
              <a:t>Moules marinières</a:t>
            </a:r>
          </a:p>
          <a:p>
            <a:pPr algn="ctr"/>
            <a:r>
              <a:rPr lang="fr-FR" sz="1500" dirty="0">
                <a:solidFill>
                  <a:schemeClr val="accent3">
                    <a:lumMod val="75000"/>
                  </a:schemeClr>
                </a:solidFill>
                <a:latin typeface="Eras Demi ITC" panose="020B0805030504020804" pitchFamily="34" charset="0"/>
              </a:rPr>
              <a:t>Paupiette de lapin</a:t>
            </a:r>
          </a:p>
          <a:p>
            <a:pPr algn="ctr"/>
            <a:r>
              <a:rPr lang="fr-FR" sz="1500" dirty="0">
                <a:latin typeface="Eras Demi ITC" panose="020B0805030504020804" pitchFamily="34" charset="0"/>
              </a:rPr>
              <a:t>Poisson à la bordelaise</a:t>
            </a:r>
          </a:p>
          <a:p>
            <a:pPr algn="ctr"/>
            <a:r>
              <a:rPr lang="fr-FR" sz="1500" dirty="0">
                <a:latin typeface="Eras Demi ITC" panose="020B0805030504020804" pitchFamily="34" charset="0"/>
              </a:rPr>
              <a:t>Seitan aux oignons</a:t>
            </a:r>
          </a:p>
          <a:p>
            <a:pPr algn="ctr"/>
            <a:r>
              <a:rPr lang="fr-FR" sz="1500" dirty="0">
                <a:solidFill>
                  <a:schemeClr val="accent3">
                    <a:lumMod val="75000"/>
                  </a:schemeClr>
                </a:solidFill>
                <a:latin typeface="Eras Demi ITC" panose="020B0805030504020804" pitchFamily="34" charset="0"/>
              </a:rPr>
              <a:t>Frites/Carottes rondelles</a:t>
            </a:r>
          </a:p>
          <a:p>
            <a:pPr algn="ctr"/>
            <a:r>
              <a:rPr lang="fr-FR" sz="1500" dirty="0">
                <a:latin typeface="Eras Demi ITC" panose="020B0805030504020804" pitchFamily="34" charset="0"/>
              </a:rPr>
              <a:t>Salade verte</a:t>
            </a:r>
          </a:p>
          <a:p>
            <a:pPr algn="ctr"/>
            <a:r>
              <a:rPr lang="fr-FR" sz="1500" dirty="0">
                <a:solidFill>
                  <a:schemeClr val="accent3">
                    <a:lumMod val="75000"/>
                  </a:schemeClr>
                </a:solidFill>
                <a:latin typeface="Eras Demi ITC" panose="020B0805030504020804" pitchFamily="34" charset="0"/>
              </a:rPr>
              <a:t>Laitage</a:t>
            </a:r>
            <a:r>
              <a:rPr lang="fr-FR" sz="1500" dirty="0">
                <a:latin typeface="Eras Demi ITC" panose="020B0805030504020804" pitchFamily="34" charset="0"/>
              </a:rPr>
              <a:t> ou douceur d'Anjou à l’origan</a:t>
            </a:r>
          </a:p>
          <a:p>
            <a:pPr algn="ctr"/>
            <a:r>
              <a:rPr lang="fr-FR" sz="1500" dirty="0">
                <a:solidFill>
                  <a:schemeClr val="accent3">
                    <a:lumMod val="75000"/>
                  </a:schemeClr>
                </a:solidFill>
                <a:latin typeface="Eras Demi ITC" panose="020B0805030504020804" pitchFamily="34" charset="0"/>
              </a:rPr>
              <a:t>Tarte aux poires</a:t>
            </a:r>
          </a:p>
          <a:p>
            <a:pPr algn="ctr"/>
            <a:r>
              <a:rPr lang="fr-FR" sz="1500" dirty="0">
                <a:solidFill>
                  <a:schemeClr val="accent3">
                    <a:lumMod val="75000"/>
                  </a:schemeClr>
                </a:solidFill>
                <a:latin typeface="Eras Demi ITC" panose="020B0805030504020804" pitchFamily="34" charset="0"/>
              </a:rPr>
              <a:t>Fruits de saison</a:t>
            </a:r>
          </a:p>
          <a:p>
            <a:pPr algn="ctr"/>
            <a:endParaRPr lang="fr-FR" sz="1500" dirty="0">
              <a:latin typeface="Eras Demi ITC" panose="020B08050305040208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DDCB67-99BB-BD8B-CCE3-B8C33E402B45}"/>
              </a:ext>
            </a:extLst>
          </p:cNvPr>
          <p:cNvSpPr/>
          <p:nvPr/>
        </p:nvSpPr>
        <p:spPr>
          <a:xfrm>
            <a:off x="9781838" y="1321724"/>
            <a:ext cx="2358420" cy="3226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/>
            <a:endParaRPr lang="fr-FR" sz="1600" dirty="0">
              <a:solidFill>
                <a:schemeClr val="accent3">
                  <a:lumMod val="75000"/>
                </a:schemeClr>
              </a:solidFill>
              <a:latin typeface="Eras Demi ITC" panose="020B08050305040208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1600" dirty="0">
                <a:solidFill>
                  <a:schemeClr val="accent3">
                    <a:lumMod val="75000"/>
                  </a:schemeClr>
                </a:solidFill>
                <a:latin typeface="Eras Demi ITC" panose="020B0805030504020804" pitchFamily="34" charset="0"/>
                <a:ea typeface="Times New Roman" panose="02020603050405020304" pitchFamily="18" charset="0"/>
              </a:rPr>
              <a:t>Champignon à la grecque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effectLst/>
                <a:latin typeface="Eras Demi ITC" panose="020B0805030504020804" pitchFamily="34" charset="0"/>
                <a:ea typeface="Times New Roman" panose="02020603050405020304" pitchFamily="18" charset="0"/>
              </a:rPr>
              <a:t>/Sardine à l’huile/riz niçois</a:t>
            </a:r>
            <a:endParaRPr lang="fr-FR" sz="1600" dirty="0">
              <a:solidFill>
                <a:schemeClr val="bg1"/>
              </a:solidFill>
              <a:latin typeface="Eras Demi ITC" panose="020B08050305040208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1600" dirty="0">
                <a:solidFill>
                  <a:schemeClr val="accent3">
                    <a:lumMod val="75000"/>
                  </a:schemeClr>
                </a:solidFill>
                <a:latin typeface="Eras Demi ITC" panose="020B0805030504020804" pitchFamily="34" charset="0"/>
                <a:ea typeface="Times New Roman" panose="02020603050405020304" pitchFamily="18" charset="0"/>
              </a:rPr>
              <a:t>Paupiette de veau</a:t>
            </a:r>
            <a:endParaRPr lang="fr-FR" sz="1600" dirty="0">
              <a:solidFill>
                <a:schemeClr val="accent3">
                  <a:lumMod val="75000"/>
                </a:schemeClr>
              </a:solidFill>
              <a:effectLst/>
              <a:latin typeface="Eras Demi ITC" panose="020B08050305040208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  <a:effectLst/>
                <a:latin typeface="Eras Demi ITC" panose="020B0805030504020804" pitchFamily="34" charset="0"/>
                <a:ea typeface="Times New Roman" panose="02020603050405020304" pitchFamily="18" charset="0"/>
              </a:rPr>
              <a:t>Poisson napolitain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effectLst/>
                <a:latin typeface="Eras Demi ITC" panose="020B0805030504020804" pitchFamily="34" charset="0"/>
                <a:ea typeface="Times New Roman" panose="02020603050405020304" pitchFamily="18" charset="0"/>
              </a:rPr>
              <a:t>Falafels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Eras Demi ITC" panose="020B0805030504020804" pitchFamily="34" charset="0"/>
                <a:ea typeface="Times New Roman" panose="02020603050405020304" pitchFamily="18" charset="0"/>
              </a:rPr>
              <a:t>Flageolet/fonde de poireaux</a:t>
            </a:r>
            <a:endParaRPr lang="fr-FR" sz="1600" dirty="0">
              <a:solidFill>
                <a:schemeClr val="accent3">
                  <a:lumMod val="75000"/>
                </a:schemeClr>
              </a:solidFill>
              <a:effectLst/>
              <a:latin typeface="Eras Demi ITC" panose="020B08050305040208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  <a:effectLst/>
                <a:latin typeface="Eras Demi ITC" panose="020B0805030504020804" pitchFamily="34" charset="0"/>
                <a:ea typeface="Times New Roman" panose="02020603050405020304" pitchFamily="18" charset="0"/>
              </a:rPr>
              <a:t>Salade verte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effectLst/>
                <a:latin typeface="Eras Demi ITC" panose="020B0805030504020804" pitchFamily="34" charset="0"/>
                <a:ea typeface="Times New Roman" panose="02020603050405020304" pitchFamily="18" charset="0"/>
              </a:rPr>
              <a:t>Laitage ou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effectLst/>
                <a:latin typeface="Eras Demi ITC" panose="020B0805030504020804" pitchFamily="34" charset="0"/>
                <a:ea typeface="Times New Roman" panose="02020603050405020304" pitchFamily="18" charset="0"/>
              </a:rPr>
              <a:t>emmental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effectLst/>
                <a:latin typeface="Eras Demi ITC" panose="020B0805030504020804" pitchFamily="34" charset="0"/>
                <a:ea typeface="Times New Roman" panose="02020603050405020304" pitchFamily="18" charset="0"/>
              </a:rPr>
              <a:t>Gaufres au chocolat</a:t>
            </a:r>
          </a:p>
          <a:p>
            <a:pPr algn="ctr"/>
            <a:r>
              <a:rPr lang="fr-FR" sz="1600" dirty="0">
                <a:solidFill>
                  <a:schemeClr val="accent3">
                    <a:lumMod val="75000"/>
                  </a:schemeClr>
                </a:solidFill>
                <a:effectLst/>
                <a:latin typeface="Eras Demi ITC" panose="020B0805030504020804" pitchFamily="34" charset="0"/>
                <a:ea typeface="Times New Roman" panose="02020603050405020304" pitchFamily="18" charset="0"/>
              </a:rPr>
              <a:t>Fruit de saison</a:t>
            </a:r>
            <a:endParaRPr lang="fr-FR" sz="1600" dirty="0">
              <a:solidFill>
                <a:schemeClr val="accent3">
                  <a:lumMod val="75000"/>
                </a:schemeClr>
              </a:solidFill>
              <a:latin typeface="Eras Demi ITC" panose="020B08050305040208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49154A8-6E4B-A716-593C-920F6D62D8CA}"/>
              </a:ext>
            </a:extLst>
          </p:cNvPr>
          <p:cNvSpPr txBox="1"/>
          <p:nvPr/>
        </p:nvSpPr>
        <p:spPr>
          <a:xfrm>
            <a:off x="10334498" y="1133755"/>
            <a:ext cx="12531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>
                <a:latin typeface="Cooper Black" panose="0208090404030B020404" pitchFamily="18" charset="0"/>
              </a:rPr>
              <a:t>Vendredi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BA68D13-280D-009D-CF99-ABEADB3A3471}"/>
              </a:ext>
            </a:extLst>
          </p:cNvPr>
          <p:cNvSpPr txBox="1"/>
          <p:nvPr/>
        </p:nvSpPr>
        <p:spPr>
          <a:xfrm>
            <a:off x="786214" y="1137058"/>
            <a:ext cx="87344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>
                <a:latin typeface="Cooper Black" panose="0208090404030B020404" pitchFamily="18" charset="0"/>
              </a:rPr>
              <a:t>Lundi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242D081-4918-9E3A-1D03-1F7DD699BAC0}"/>
              </a:ext>
            </a:extLst>
          </p:cNvPr>
          <p:cNvSpPr txBox="1"/>
          <p:nvPr/>
        </p:nvSpPr>
        <p:spPr>
          <a:xfrm>
            <a:off x="5472975" y="1126451"/>
            <a:ext cx="122815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>
                <a:latin typeface="Cooper Black" panose="0208090404030B020404" pitchFamily="18" charset="0"/>
              </a:rPr>
              <a:t>Mercredi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35B4DF1-DC61-B35B-7ABB-6AA950E3C2E0}"/>
              </a:ext>
            </a:extLst>
          </p:cNvPr>
          <p:cNvSpPr txBox="1"/>
          <p:nvPr/>
        </p:nvSpPr>
        <p:spPr>
          <a:xfrm>
            <a:off x="3214776" y="1137058"/>
            <a:ext cx="87331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>
                <a:latin typeface="Cooper Black" panose="0208090404030B020404" pitchFamily="18" charset="0"/>
              </a:rPr>
              <a:t>Mardi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8CA0AB0-5AA9-4DDA-85D2-7DD2EA8E6695}"/>
              </a:ext>
            </a:extLst>
          </p:cNvPr>
          <p:cNvSpPr txBox="1"/>
          <p:nvPr/>
        </p:nvSpPr>
        <p:spPr>
          <a:xfrm>
            <a:off x="8064373" y="1137058"/>
            <a:ext cx="84029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>
                <a:latin typeface="Cooper Black" panose="0208090404030B020404" pitchFamily="18" charset="0"/>
              </a:rPr>
              <a:t>Jeudi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8BE103-8543-8054-07CC-09F9DFAFD718}"/>
              </a:ext>
            </a:extLst>
          </p:cNvPr>
          <p:cNvSpPr/>
          <p:nvPr/>
        </p:nvSpPr>
        <p:spPr>
          <a:xfrm>
            <a:off x="5720154" y="4548614"/>
            <a:ext cx="7637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Soir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ADBD27-967F-591C-6FA4-16399E52ED3A}"/>
              </a:ext>
            </a:extLst>
          </p:cNvPr>
          <p:cNvSpPr/>
          <p:nvPr/>
        </p:nvSpPr>
        <p:spPr>
          <a:xfrm>
            <a:off x="3270861" y="4548614"/>
            <a:ext cx="763785" cy="461665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dirty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rgbClr val="C00000"/>
                  </a:fgClr>
                  <a:bgClr>
                    <a:schemeClr val="tx2"/>
                  </a:bgClr>
                </a:pattFill>
                <a:effectLst>
                  <a:outerShdw dist="38100" dir="2640000" algn="bl" rotWithShape="0">
                    <a:srgbClr val="C00000"/>
                  </a:outerShdw>
                </a:effectLst>
              </a:rPr>
              <a:t>Soir</a:t>
            </a:r>
            <a:endParaRPr lang="fr-FR" sz="2400" b="1" cap="none" spc="0" dirty="0">
              <a:ln w="12700">
                <a:solidFill>
                  <a:srgbClr val="C00000"/>
                </a:solidFill>
                <a:prstDash val="solid"/>
              </a:ln>
              <a:pattFill prst="pct50">
                <a:fgClr>
                  <a:srgbClr val="C00000"/>
                </a:fgClr>
                <a:bgClr>
                  <a:schemeClr val="tx2"/>
                </a:bgClr>
              </a:pattFill>
              <a:effectLst>
                <a:outerShdw dist="38100" dir="2640000" algn="bl" rotWithShape="0">
                  <a:srgbClr val="C00000"/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9C70DE-0854-086F-75A2-86CA5942AE4D}"/>
              </a:ext>
            </a:extLst>
          </p:cNvPr>
          <p:cNvSpPr/>
          <p:nvPr/>
        </p:nvSpPr>
        <p:spPr>
          <a:xfrm>
            <a:off x="8102627" y="4548614"/>
            <a:ext cx="7637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12700">
                  <a:solidFill>
                    <a:srgbClr val="7ABC32"/>
                  </a:solidFill>
                  <a:prstDash val="solid"/>
                </a:ln>
                <a:pattFill prst="pct50">
                  <a:fgClr>
                    <a:srgbClr val="7ABC32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7ABC32"/>
                  </a:outerShdw>
                </a:effectLst>
              </a:rPr>
              <a:t>Soir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F54440-0037-2590-79BB-5AA1D1B2C366}"/>
              </a:ext>
            </a:extLst>
          </p:cNvPr>
          <p:cNvSpPr/>
          <p:nvPr/>
        </p:nvSpPr>
        <p:spPr>
          <a:xfrm>
            <a:off x="853780" y="4552274"/>
            <a:ext cx="763785" cy="461665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dirty="0">
                <a:ln w="12700">
                  <a:solidFill>
                    <a:srgbClr val="CC9B00"/>
                  </a:solidFill>
                  <a:prstDash val="solid"/>
                </a:ln>
                <a:pattFill prst="pct50">
                  <a:fgClr>
                    <a:srgbClr val="CC9B00"/>
                  </a:fgClr>
                  <a:bgClr>
                    <a:schemeClr val="tx2"/>
                  </a:bgClr>
                </a:pattFill>
                <a:effectLst>
                  <a:outerShdw dist="38100" dir="2640000" algn="bl" rotWithShape="0">
                    <a:srgbClr val="CC9B00"/>
                  </a:outerShdw>
                </a:effectLst>
              </a:rPr>
              <a:t>Soir</a:t>
            </a:r>
            <a:endParaRPr lang="fr-FR" sz="2400" b="1" cap="none" spc="0" dirty="0">
              <a:ln w="12700">
                <a:solidFill>
                  <a:srgbClr val="CC9B00"/>
                </a:solidFill>
                <a:prstDash val="solid"/>
              </a:ln>
              <a:pattFill prst="pct50">
                <a:fgClr>
                  <a:srgbClr val="CC9B00"/>
                </a:fgClr>
                <a:bgClr>
                  <a:schemeClr val="tx2"/>
                </a:bgClr>
              </a:pattFill>
              <a:effectLst>
                <a:outerShdw dist="38100" dir="2640000" algn="bl" rotWithShape="0">
                  <a:srgbClr val="CC9B00"/>
                </a:outerShdw>
              </a:effectLst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5F4CACE-B501-235A-32A9-AFFC289CA9E6}"/>
              </a:ext>
            </a:extLst>
          </p:cNvPr>
          <p:cNvSpPr txBox="1"/>
          <p:nvPr/>
        </p:nvSpPr>
        <p:spPr>
          <a:xfrm>
            <a:off x="159728" y="6523496"/>
            <a:ext cx="2126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Menu équilibré en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bleu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BE51390-6F06-5A1C-062C-9171E567B498}"/>
              </a:ext>
            </a:extLst>
          </p:cNvPr>
          <p:cNvSpPr/>
          <p:nvPr/>
        </p:nvSpPr>
        <p:spPr>
          <a:xfrm>
            <a:off x="51742" y="5013483"/>
            <a:ext cx="2358419" cy="1488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Eras Demi ITC" panose="020B0805030504020804" pitchFamily="34" charset="0"/>
                <a:ea typeface="Times New Roman" panose="02020603050405020304" pitchFamily="18" charset="0"/>
              </a:rPr>
              <a:t>Céleri rémoulade</a:t>
            </a:r>
            <a:endParaRPr lang="fr-FR" sz="1400" dirty="0">
              <a:solidFill>
                <a:schemeClr val="bg1"/>
              </a:solidFill>
              <a:effectLst/>
              <a:latin typeface="Eras Demi ITC" panose="020B08050305040208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Eras Demi ITC" panose="020B0805030504020804" pitchFamily="34" charset="0"/>
                <a:ea typeface="Times New Roman" panose="02020603050405020304" pitchFamily="18" charset="0"/>
              </a:rPr>
              <a:t>Brochette de poisson pané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effectLst/>
                <a:latin typeface="Eras Demi ITC" panose="020B0805030504020804" pitchFamily="34" charset="0"/>
                <a:ea typeface="Times New Roman" panose="02020603050405020304" pitchFamily="18" charset="0"/>
              </a:rPr>
              <a:t>Gratin de choux fleur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effectLst/>
                <a:latin typeface="Eras Demi ITC" panose="020B0805030504020804" pitchFamily="34" charset="0"/>
                <a:ea typeface="Times New Roman" panose="02020603050405020304" pitchFamily="18" charset="0"/>
              </a:rPr>
              <a:t>Laitage ou camembert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Eras Demi ITC" panose="020B0805030504020804" pitchFamily="34" charset="0"/>
                <a:ea typeface="Times New Roman" panose="02020603050405020304" pitchFamily="18" charset="0"/>
              </a:rPr>
              <a:t>Fromage blanc</a:t>
            </a:r>
            <a:endParaRPr lang="fr-FR" sz="1400" dirty="0">
              <a:solidFill>
                <a:schemeClr val="bg1"/>
              </a:solidFill>
              <a:effectLst/>
              <a:latin typeface="Eras Demi ITC" panose="020B08050305040208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  <a:effectLst/>
                <a:latin typeface="Eras Demi ITC" panose="020B0805030504020804" pitchFamily="34" charset="0"/>
                <a:ea typeface="Times New Roman" panose="02020603050405020304" pitchFamily="18" charset="0"/>
              </a:rPr>
              <a:t>Fruit de saison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AC1725-5518-50DF-B11E-01BD492319B9}"/>
              </a:ext>
            </a:extLst>
          </p:cNvPr>
          <p:cNvSpPr/>
          <p:nvPr/>
        </p:nvSpPr>
        <p:spPr>
          <a:xfrm>
            <a:off x="2472225" y="5013481"/>
            <a:ext cx="2358418" cy="1488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/>
            <a:r>
              <a:rPr lang="fr-FR" sz="1400" dirty="0">
                <a:latin typeface="Eras Demi ITC" panose="020B0805030504020804" pitchFamily="34" charset="0"/>
              </a:rPr>
              <a:t>Pâté de foie</a:t>
            </a:r>
          </a:p>
          <a:p>
            <a:pPr algn="ctr"/>
            <a:r>
              <a:rPr lang="fr-FR" sz="1400" dirty="0">
                <a:latin typeface="Eras Demi ITC" panose="020B0805030504020804" pitchFamily="34" charset="0"/>
              </a:rPr>
              <a:t>Pâtes bolognaise</a:t>
            </a:r>
          </a:p>
          <a:p>
            <a:pPr algn="ctr"/>
            <a:r>
              <a:rPr lang="fr-FR" sz="1400" dirty="0">
                <a:latin typeface="Eras Demi ITC" panose="020B0805030504020804" pitchFamily="34" charset="0"/>
              </a:rPr>
              <a:t>Laitage ou brie</a:t>
            </a:r>
          </a:p>
          <a:p>
            <a:pPr algn="ctr"/>
            <a:r>
              <a:rPr lang="fr-FR" sz="1400" dirty="0">
                <a:latin typeface="Eras Demi ITC" panose="020B0805030504020804" pitchFamily="34" charset="0"/>
              </a:rPr>
              <a:t>Compote et son biscuit</a:t>
            </a:r>
          </a:p>
          <a:p>
            <a:pPr algn="ctr"/>
            <a:r>
              <a:rPr lang="fr-FR" sz="1400" dirty="0">
                <a:latin typeface="Eras Demi ITC" panose="020B0805030504020804" pitchFamily="34" charset="0"/>
              </a:rPr>
              <a:t>Fruit de saison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9BA446-745C-0B88-B66F-ECFC70C793D3}"/>
              </a:ext>
            </a:extLst>
          </p:cNvPr>
          <p:cNvSpPr/>
          <p:nvPr/>
        </p:nvSpPr>
        <p:spPr>
          <a:xfrm>
            <a:off x="4911540" y="5013481"/>
            <a:ext cx="2358418" cy="1488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/>
            <a:r>
              <a:rPr lang="fr-FR" sz="1400" dirty="0">
                <a:latin typeface="Eras Demi ITC" panose="020B0805030504020804" pitchFamily="34" charset="0"/>
              </a:rPr>
              <a:t>Pâtes mexicaine</a:t>
            </a:r>
          </a:p>
          <a:p>
            <a:pPr algn="ctr"/>
            <a:r>
              <a:rPr lang="fr-FR" sz="1400" dirty="0">
                <a:latin typeface="Eras Demi ITC" panose="020B0805030504020804" pitchFamily="34" charset="0"/>
              </a:rPr>
              <a:t>Omelette aux lardons</a:t>
            </a:r>
          </a:p>
          <a:p>
            <a:pPr algn="ctr"/>
            <a:r>
              <a:rPr lang="fr-FR" sz="1400" dirty="0">
                <a:latin typeface="Eras Demi ITC" panose="020B0805030504020804" pitchFamily="34" charset="0"/>
              </a:rPr>
              <a:t>Pomme noisette</a:t>
            </a:r>
          </a:p>
          <a:p>
            <a:pPr algn="ctr"/>
            <a:r>
              <a:rPr lang="fr-FR" sz="1400" dirty="0">
                <a:latin typeface="Eras Demi ITC" panose="020B0805030504020804" pitchFamily="34" charset="0"/>
              </a:rPr>
              <a:t>Laitage ou chèvre</a:t>
            </a:r>
          </a:p>
          <a:p>
            <a:pPr algn="ctr"/>
            <a:r>
              <a:rPr lang="fr-FR" sz="1400" dirty="0">
                <a:latin typeface="Eras Demi ITC" panose="020B0805030504020804" pitchFamily="34" charset="0"/>
              </a:rPr>
              <a:t>Tarte normande</a:t>
            </a:r>
          </a:p>
          <a:p>
            <a:pPr algn="ctr"/>
            <a:r>
              <a:rPr lang="fr-FR" sz="1400" dirty="0">
                <a:latin typeface="Eras Demi ITC" panose="020B0805030504020804" pitchFamily="34" charset="0"/>
              </a:rPr>
              <a:t>Fruit de saison</a:t>
            </a:r>
          </a:p>
          <a:p>
            <a:pPr algn="ctr"/>
            <a:endParaRPr lang="fr-FR" sz="1400" dirty="0">
              <a:latin typeface="Eras Demi ITC" panose="020B08050305040208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C10C0A-68FF-7BD7-AFFB-9C0910586F4C}"/>
              </a:ext>
            </a:extLst>
          </p:cNvPr>
          <p:cNvSpPr/>
          <p:nvPr/>
        </p:nvSpPr>
        <p:spPr>
          <a:xfrm>
            <a:off x="7350855" y="5013480"/>
            <a:ext cx="2358419" cy="1488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/>
            <a:endParaRPr lang="fr-FR" sz="1400" dirty="0">
              <a:latin typeface="Eras Demi ITC" panose="020B0805030504020804" pitchFamily="34" charset="0"/>
            </a:endParaRPr>
          </a:p>
          <a:p>
            <a:pPr algn="ctr"/>
            <a:r>
              <a:rPr lang="fr-FR" sz="1400" dirty="0">
                <a:latin typeface="Eras Demi ITC" panose="020B0805030504020804" pitchFamily="34" charset="0"/>
              </a:rPr>
              <a:t>Champignons à la grecque</a:t>
            </a:r>
          </a:p>
          <a:p>
            <a:pPr algn="ctr"/>
            <a:r>
              <a:rPr lang="fr-FR" sz="1400" dirty="0">
                <a:latin typeface="Eras Demi ITC" panose="020B0805030504020804" pitchFamily="34" charset="0"/>
              </a:rPr>
              <a:t>Rôti de dinde</a:t>
            </a:r>
          </a:p>
          <a:p>
            <a:pPr algn="ctr"/>
            <a:r>
              <a:rPr lang="fr-FR" sz="1400" dirty="0">
                <a:latin typeface="Eras Demi ITC" panose="020B0805030504020804" pitchFamily="34" charset="0"/>
              </a:rPr>
              <a:t>Ratatouille</a:t>
            </a:r>
          </a:p>
          <a:p>
            <a:pPr algn="ctr"/>
            <a:r>
              <a:rPr lang="fr-FR" sz="1400" dirty="0">
                <a:latin typeface="Eras Demi ITC" panose="020B0805030504020804" pitchFamily="34" charset="0"/>
              </a:rPr>
              <a:t>Laitage ou comté</a:t>
            </a:r>
          </a:p>
          <a:p>
            <a:pPr algn="ctr"/>
            <a:r>
              <a:rPr lang="fr-FR" sz="1400" dirty="0">
                <a:latin typeface="Eras Demi ITC" panose="020B0805030504020804" pitchFamily="34" charset="0"/>
              </a:rPr>
              <a:t>Mousse nougat</a:t>
            </a:r>
          </a:p>
          <a:p>
            <a:pPr algn="ctr"/>
            <a:r>
              <a:rPr lang="fr-FR" sz="1400" dirty="0">
                <a:latin typeface="Eras Demi ITC" panose="020B0805030504020804" pitchFamily="34" charset="0"/>
              </a:rPr>
              <a:t>Fruit de saison</a:t>
            </a:r>
          </a:p>
          <a:p>
            <a:pPr algn="ctr"/>
            <a:endParaRPr lang="fr-FR" sz="1400" dirty="0">
              <a:latin typeface="Eras Demi ITC" panose="020B08050305040208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FAE206-6FA7-BDD2-1022-ECDC2C53A55A}"/>
              </a:ext>
            </a:extLst>
          </p:cNvPr>
          <p:cNvSpPr/>
          <p:nvPr/>
        </p:nvSpPr>
        <p:spPr>
          <a:xfrm>
            <a:off x="10595623" y="4548614"/>
            <a:ext cx="710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12700">
                  <a:solidFill>
                    <a:srgbClr val="7030A0"/>
                  </a:solidFill>
                  <a:prstDash val="solid"/>
                </a:ln>
                <a:pattFill prst="pct50">
                  <a:fgClr>
                    <a:srgbClr val="7030A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7030A0"/>
                  </a:outerShdw>
                </a:effectLst>
              </a:rPr>
              <a:t>Soir</a:t>
            </a:r>
          </a:p>
        </p:txBody>
      </p:sp>
      <p:pic>
        <p:nvPicPr>
          <p:cNvPr id="1040" name="Picture 16" descr="Oiseau PNG Images Transparent Background | PNG Play">
            <a:extLst>
              <a:ext uri="{FF2B5EF4-FFF2-40B4-BE49-F238E27FC236}">
                <a16:creationId xmlns:a16="http://schemas.microsoft.com/office/drawing/2014/main" id="{495E97A2-93FD-4886-9D58-AB0484D93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90170" y="5283322"/>
            <a:ext cx="2355468" cy="124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C43FC66-0B77-4BD9-B329-250D2BC2D9D3}"/>
              </a:ext>
            </a:extLst>
          </p:cNvPr>
          <p:cNvSpPr txBox="1"/>
          <p:nvPr/>
        </p:nvSpPr>
        <p:spPr>
          <a:xfrm>
            <a:off x="4703567" y="455164"/>
            <a:ext cx="2156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latin typeface="Cooper Black" panose="0208090404030B020404" pitchFamily="18" charset="0"/>
              </a:rPr>
              <a:t>Du 27 au 31 Mars</a:t>
            </a:r>
            <a:endParaRPr lang="fr-FR" dirty="0">
              <a:latin typeface="Cooper Black" panose="0208090404030B0204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DCF05D-59BA-371B-CC00-9827EE934479}"/>
              </a:ext>
            </a:extLst>
          </p:cNvPr>
          <p:cNvSpPr/>
          <p:nvPr/>
        </p:nvSpPr>
        <p:spPr>
          <a:xfrm>
            <a:off x="9821389" y="5247912"/>
            <a:ext cx="23055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cap="none" spc="0" dirty="0">
                <a:ln w="12700">
                  <a:solidFill>
                    <a:schemeClr val="bg1"/>
                  </a:solidFill>
                  <a:prstDash val="solid"/>
                </a:ln>
                <a:pattFill prst="pct50">
                  <a:fgClr>
                    <a:schemeClr val="bg1"/>
                  </a:fgClr>
                  <a:bgClr>
                    <a:schemeClr val="tx2"/>
                  </a:bgClr>
                </a:pattFill>
                <a:effectLst>
                  <a:outerShdw dist="38100" dir="2640000" algn="bl" rotWithShape="0">
                    <a:schemeClr val="bg1"/>
                  </a:outerShdw>
                </a:effectLst>
                <a:latin typeface="Cooper Black" panose="0208090404030B020404" pitchFamily="18" charset="0"/>
              </a:rPr>
              <a:t>Bon week-end !</a:t>
            </a:r>
          </a:p>
        </p:txBody>
      </p:sp>
    </p:spTree>
    <p:extLst>
      <p:ext uri="{BB962C8B-B14F-4D97-AF65-F5344CB8AC3E}">
        <p14:creationId xmlns:p14="http://schemas.microsoft.com/office/powerpoint/2010/main" val="3850959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277</Words>
  <Application>Microsoft Office PowerPoint</Application>
  <PresentationFormat>Grand écran</PresentationFormat>
  <Paragraphs>90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Bahnschrift Condensed</vt:lpstr>
      <vt:lpstr>Calibri</vt:lpstr>
      <vt:lpstr>Calibri Light</vt:lpstr>
      <vt:lpstr>Cooper Black</vt:lpstr>
      <vt:lpstr>Eras Demi ITC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CHABROUX Mickael</dc:creator>
  <cp:lastModifiedBy>CHABROUX Mickael</cp:lastModifiedBy>
  <cp:revision>59</cp:revision>
  <cp:lastPrinted>2023-02-07T15:38:12Z</cp:lastPrinted>
  <dcterms:created xsi:type="dcterms:W3CDTF">2022-11-14T08:59:03Z</dcterms:created>
  <dcterms:modified xsi:type="dcterms:W3CDTF">2023-03-24T14:31:28Z</dcterms:modified>
</cp:coreProperties>
</file>